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7" r:id="rId1"/>
  </p:sldMasterIdLst>
  <p:notesMasterIdLst>
    <p:notesMasterId r:id="rId51"/>
  </p:notesMasterIdLst>
  <p:handoutMasterIdLst>
    <p:handoutMasterId r:id="rId52"/>
  </p:handoutMasterIdLst>
  <p:sldIdLst>
    <p:sldId id="378" r:id="rId2"/>
    <p:sldId id="446" r:id="rId3"/>
    <p:sldId id="296" r:id="rId4"/>
    <p:sldId id="337" r:id="rId5"/>
    <p:sldId id="330" r:id="rId6"/>
    <p:sldId id="406" r:id="rId7"/>
    <p:sldId id="401" r:id="rId8"/>
    <p:sldId id="300" r:id="rId9"/>
    <p:sldId id="386" r:id="rId10"/>
    <p:sldId id="451" r:id="rId11"/>
    <p:sldId id="389" r:id="rId12"/>
    <p:sldId id="430" r:id="rId13"/>
    <p:sldId id="387" r:id="rId14"/>
    <p:sldId id="388" r:id="rId15"/>
    <p:sldId id="303" r:id="rId16"/>
    <p:sldId id="390" r:id="rId17"/>
    <p:sldId id="421" r:id="rId18"/>
    <p:sldId id="431" r:id="rId19"/>
    <p:sldId id="391" r:id="rId20"/>
    <p:sldId id="392" r:id="rId21"/>
    <p:sldId id="435" r:id="rId22"/>
    <p:sldId id="432" r:id="rId23"/>
    <p:sldId id="436" r:id="rId24"/>
    <p:sldId id="437" r:id="rId25"/>
    <p:sldId id="438" r:id="rId26"/>
    <p:sldId id="439" r:id="rId27"/>
    <p:sldId id="419" r:id="rId28"/>
    <p:sldId id="352" r:id="rId29"/>
    <p:sldId id="423" r:id="rId30"/>
    <p:sldId id="420" r:id="rId31"/>
    <p:sldId id="440" r:id="rId32"/>
    <p:sldId id="394" r:id="rId33"/>
    <p:sldId id="422" r:id="rId34"/>
    <p:sldId id="442" r:id="rId35"/>
    <p:sldId id="443" r:id="rId36"/>
    <p:sldId id="444" r:id="rId37"/>
    <p:sldId id="445" r:id="rId38"/>
    <p:sldId id="433" r:id="rId39"/>
    <p:sldId id="424" r:id="rId40"/>
    <p:sldId id="425" r:id="rId41"/>
    <p:sldId id="441" r:id="rId42"/>
    <p:sldId id="447" r:id="rId43"/>
    <p:sldId id="448" r:id="rId44"/>
    <p:sldId id="449" r:id="rId45"/>
    <p:sldId id="450" r:id="rId46"/>
    <p:sldId id="434" r:id="rId47"/>
    <p:sldId id="429" r:id="rId48"/>
    <p:sldId id="304" r:id="rId49"/>
    <p:sldId id="385" r:id="rId5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50000"/>
      </a:spcBef>
      <a:spcAft>
        <a:spcPct val="0"/>
      </a:spcAft>
      <a:defRPr kumimoji="1" sz="4000" b="1" kern="1200">
        <a:solidFill>
          <a:srgbClr val="99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黑体" pitchFamily="2" charset="-122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umimoji="1" sz="4000" b="1" kern="1200">
        <a:solidFill>
          <a:srgbClr val="99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黑体" pitchFamily="2" charset="-122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umimoji="1" sz="4000" b="1" kern="1200">
        <a:solidFill>
          <a:srgbClr val="99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黑体" pitchFamily="2" charset="-122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umimoji="1" sz="4000" b="1" kern="1200">
        <a:solidFill>
          <a:srgbClr val="99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黑体" pitchFamily="2" charset="-122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umimoji="1" sz="4000" b="1" kern="1200">
        <a:solidFill>
          <a:srgbClr val="99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黑体" pitchFamily="2" charset="-122"/>
        <a:cs typeface="+mn-cs"/>
      </a:defRPr>
    </a:lvl5pPr>
    <a:lvl6pPr marL="2286000" algn="l" defTabSz="914400" rtl="0" eaLnBrk="1" latinLnBrk="0" hangingPunct="1">
      <a:defRPr kumimoji="1" sz="4000" b="1" kern="1200">
        <a:solidFill>
          <a:srgbClr val="99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黑体" pitchFamily="2" charset="-122"/>
        <a:cs typeface="+mn-cs"/>
      </a:defRPr>
    </a:lvl6pPr>
    <a:lvl7pPr marL="2743200" algn="l" defTabSz="914400" rtl="0" eaLnBrk="1" latinLnBrk="0" hangingPunct="1">
      <a:defRPr kumimoji="1" sz="4000" b="1" kern="1200">
        <a:solidFill>
          <a:srgbClr val="99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黑体" pitchFamily="2" charset="-122"/>
        <a:cs typeface="+mn-cs"/>
      </a:defRPr>
    </a:lvl7pPr>
    <a:lvl8pPr marL="3200400" algn="l" defTabSz="914400" rtl="0" eaLnBrk="1" latinLnBrk="0" hangingPunct="1">
      <a:defRPr kumimoji="1" sz="4000" b="1" kern="1200">
        <a:solidFill>
          <a:srgbClr val="99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黑体" pitchFamily="2" charset="-122"/>
        <a:cs typeface="+mn-cs"/>
      </a:defRPr>
    </a:lvl8pPr>
    <a:lvl9pPr marL="3657600" algn="l" defTabSz="914400" rtl="0" eaLnBrk="1" latinLnBrk="0" hangingPunct="1">
      <a:defRPr kumimoji="1" sz="4000" b="1" kern="1200">
        <a:solidFill>
          <a:srgbClr val="990033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黑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FFFFFF"/>
    <a:srgbClr val="FE4A02"/>
    <a:srgbClr val="FF3300"/>
    <a:srgbClr val="993366"/>
    <a:srgbClr val="33CC33"/>
    <a:srgbClr val="990033"/>
    <a:srgbClr val="FFFF00"/>
    <a:srgbClr val="8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458" autoAdjust="0"/>
    <p:restoredTop sz="91201" autoAdjust="0"/>
  </p:normalViewPr>
  <p:slideViewPr>
    <p:cSldViewPr>
      <p:cViewPr varScale="1">
        <p:scale>
          <a:sx n="64" d="100"/>
          <a:sy n="64" d="100"/>
        </p:scale>
        <p:origin x="-16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1836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00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00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fld id="{176310BE-6710-4FC8-B9CE-92FF6034BF31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2083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solidFill>
                  <a:schemeClr val="tx1"/>
                </a:solidFill>
                <a:effectLst/>
                <a:ea typeface="宋体" pitchFamily="2" charset="-122"/>
              </a:defRPr>
            </a:lvl1pPr>
          </a:lstStyle>
          <a:p>
            <a:fld id="{DF0ED696-1544-4227-B3CD-9B4A707F1B42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27DB87-58B8-478F-806B-5ACC1FA759B4}" type="slidenum">
              <a:rPr lang="zh-CN" altLang="en-US"/>
              <a:pPr/>
              <a:t>3</a:t>
            </a:fld>
            <a:endParaRPr lang="en-US" altLang="zh-CN"/>
          </a:p>
        </p:txBody>
      </p:sp>
      <p:sp>
        <p:nvSpPr>
          <p:cNvPr id="27033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gradFill rotWithShape="0">
          <a:gsLst>
            <a:gs pos="0">
              <a:srgbClr val="FFEBFA"/>
            </a:gs>
            <a:gs pos="30000">
              <a:srgbClr val="C4D6EB"/>
            </a:gs>
            <a:gs pos="60001">
              <a:srgbClr val="85C2FF"/>
            </a:gs>
            <a:gs pos="100000">
              <a:srgbClr val="5E9E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/>
          <p:cNvGrpSpPr>
            <a:grpSpLocks/>
          </p:cNvGrpSpPr>
          <p:nvPr/>
        </p:nvGrpSpPr>
        <p:grpSpPr bwMode="auto">
          <a:xfrm>
            <a:off x="134938" y="2420938"/>
            <a:ext cx="9009062" cy="1052512"/>
            <a:chOff x="0" y="1536"/>
            <a:chExt cx="5675" cy="663"/>
          </a:xfrm>
        </p:grpSpPr>
        <p:grpSp>
          <p:nvGrpSpPr>
            <p:cNvPr id="65539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65540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541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65542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65543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544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5547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zh-CN" altLang="en-US"/>
            </a:p>
          </p:txBody>
        </p:sp>
      </p:grpSp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 bwMode="auto">
          <a:xfrm>
            <a:off x="990600" y="18288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38862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65550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kumimoji="0" sz="1400" b="0">
                <a:solidFill>
                  <a:schemeClr val="bg2"/>
                </a:solidFill>
                <a:effectLst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5551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kumimoji="0" sz="1400" b="0">
                <a:solidFill>
                  <a:schemeClr val="bg2"/>
                </a:solidFill>
                <a:effectLst/>
                <a:ea typeface="+mn-ea"/>
              </a:defRPr>
            </a:lvl1pPr>
          </a:lstStyle>
          <a:p>
            <a:endParaRPr lang="en-US" altLang="zh-CN"/>
          </a:p>
        </p:txBody>
      </p:sp>
      <p:sp>
        <p:nvSpPr>
          <p:cNvPr id="65552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kumimoji="0" sz="1400" b="0">
                <a:solidFill>
                  <a:schemeClr val="bg2"/>
                </a:solidFill>
                <a:effectLst/>
                <a:ea typeface="+mn-ea"/>
              </a:defRPr>
            </a:lvl1pPr>
          </a:lstStyle>
          <a:p>
            <a:fld id="{397B2CFA-4342-464E-B1BA-9A366D987537}" type="slidenum">
              <a:rPr lang="zh-CN" altLang="en-US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8" name="Text Box 16"/>
          <p:cNvSpPr txBox="1">
            <a:spLocks noChangeArrowheads="1"/>
          </p:cNvSpPr>
          <p:nvPr/>
        </p:nvSpPr>
        <p:spPr bwMode="auto">
          <a:xfrm>
            <a:off x="5832475" y="6491288"/>
            <a:ext cx="3311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kumimoji="0" lang="en-US" altLang="zh-CN" sz="1800"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WWW.Guodao.CN</a:t>
            </a:r>
            <a:r>
              <a:rPr kumimoji="0" lang="en-US" altLang="zh-CN" sz="1800" b="0"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   </a:t>
            </a:r>
            <a:r>
              <a:rPr kumimoji="0" lang="zh-CN" altLang="en-US" sz="1800">
                <a:solidFill>
                  <a:schemeClr val="bg1"/>
                </a:solidFill>
                <a:effectLst/>
                <a:latin typeface="Arial" charset="0"/>
                <a:ea typeface="宋体" pitchFamily="2" charset="-122"/>
              </a:rPr>
              <a:t>国道数据   </a:t>
            </a:r>
          </a:p>
        </p:txBody>
      </p:sp>
      <p:pic>
        <p:nvPicPr>
          <p:cNvPr id="64543" name="Picture 31" descr="tmbg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8100" y="836613"/>
            <a:ext cx="8997950" cy="3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mailto:jcgd2005@163.com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Text Box 2"/>
          <p:cNvSpPr txBox="1">
            <a:spLocks noChangeArrowheads="1"/>
          </p:cNvSpPr>
          <p:nvPr/>
        </p:nvSpPr>
        <p:spPr bwMode="auto">
          <a:xfrm>
            <a:off x="685800" y="1219200"/>
            <a:ext cx="7921625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3200" b="0">
                <a:solidFill>
                  <a:schemeClr val="tx1"/>
                </a:solidFill>
                <a:effectLst/>
              </a:rPr>
              <a:t>国道数据</a:t>
            </a:r>
            <a:r>
              <a:rPr lang="en-US" altLang="zh-CN" sz="3200" b="0">
                <a:solidFill>
                  <a:schemeClr val="tx1"/>
                </a:solidFill>
                <a:effectLst/>
              </a:rPr>
              <a:t>2011</a:t>
            </a:r>
            <a:r>
              <a:rPr lang="zh-CN" altLang="en-US" sz="3200" b="0">
                <a:solidFill>
                  <a:schemeClr val="tx1"/>
                </a:solidFill>
                <a:effectLst/>
              </a:rPr>
              <a:t>新库</a:t>
            </a:r>
            <a:r>
              <a:rPr lang="en-US" altLang="zh-CN" sz="3200" b="0">
                <a:solidFill>
                  <a:schemeClr val="tx1"/>
                </a:solidFill>
                <a:effectLst/>
              </a:rPr>
              <a:t>MeTeL</a:t>
            </a:r>
            <a:r>
              <a:rPr lang="zh-CN" altLang="en-US" sz="3200" b="0">
                <a:solidFill>
                  <a:schemeClr val="tx1"/>
                </a:solidFill>
                <a:effectLst/>
              </a:rPr>
              <a:t>使用指南</a:t>
            </a:r>
            <a:endParaRPr lang="en-US" altLang="zh-CN" sz="3200" b="0">
              <a:solidFill>
                <a:schemeClr val="tx1"/>
              </a:solidFill>
              <a:effectLst/>
            </a:endParaRPr>
          </a:p>
          <a:p>
            <a:r>
              <a:rPr lang="zh-CN" altLang="en-US" sz="5400">
                <a:effectLst>
                  <a:outerShdw blurRad="38100" dist="38100" dir="2700000" algn="tl">
                    <a:srgbClr val="C0C0C0"/>
                  </a:outerShdw>
                </a:effectLst>
              </a:rPr>
              <a:t>《多媒体教学资源库</a:t>
            </a:r>
            <a:r>
              <a:rPr lang="en-US" altLang="zh-CN" sz="5400">
                <a:effectLst>
                  <a:outerShdw blurRad="38100" dist="38100" dir="2700000" algn="tl">
                    <a:srgbClr val="C0C0C0"/>
                  </a:outerShdw>
                </a:effectLst>
              </a:rPr>
              <a:t>》</a:t>
            </a:r>
          </a:p>
          <a:p>
            <a:r>
              <a:rPr lang="en-US" altLang="zh-CN" sz="3200" b="0">
                <a:effectLst/>
              </a:rPr>
              <a:t>Multimedia eTeaching &amp; eLearning</a:t>
            </a:r>
          </a:p>
          <a:p>
            <a:r>
              <a:rPr lang="en-US" altLang="zh-CN" sz="3200">
                <a:effectLst/>
              </a:rPr>
              <a:t>(MeTeL)</a:t>
            </a:r>
          </a:p>
          <a:p>
            <a:r>
              <a:rPr lang="zh-CN" altLang="en-US" sz="3200">
                <a:solidFill>
                  <a:schemeClr val="tx1"/>
                </a:solidFill>
                <a:effectLst/>
              </a:rPr>
              <a:t>主讲人：刘玉良（</a:t>
            </a:r>
            <a:r>
              <a:rPr lang="en-US" altLang="zh-CN" sz="3200" b="0">
                <a:solidFill>
                  <a:schemeClr val="tx1"/>
                </a:solidFill>
                <a:effectLst/>
              </a:rPr>
              <a:t>CTO</a:t>
            </a:r>
            <a:r>
              <a:rPr lang="en-US" altLang="zh-CN" sz="3200">
                <a:solidFill>
                  <a:schemeClr val="tx1"/>
                </a:solidFill>
                <a:effectLst/>
              </a:rPr>
              <a:t> </a:t>
            </a:r>
            <a:r>
              <a:rPr lang="zh-CN" altLang="en-US" sz="3200">
                <a:solidFill>
                  <a:schemeClr val="tx1"/>
                </a:solidFill>
                <a:effectLst/>
              </a:rPr>
              <a:t>副研究员）</a:t>
            </a:r>
          </a:p>
          <a:p>
            <a:r>
              <a:rPr lang="en-US" altLang="zh-CN" sz="2400" b="0">
                <a:solidFill>
                  <a:schemeClr val="tx1"/>
                </a:solidFill>
                <a:effectLst/>
              </a:rPr>
              <a:t>January 6, 2011</a:t>
            </a:r>
          </a:p>
          <a:p>
            <a:r>
              <a:rPr kumimoji="0"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                                                  </a:t>
            </a:r>
            <a:r>
              <a:rPr kumimoji="0" lang="zh-CN" altLang="en-US" sz="2400" b="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</a:p>
        </p:txBody>
      </p:sp>
      <p:pic>
        <p:nvPicPr>
          <p:cNvPr id="258052" name="Picture 4" descr="Sampl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96150" y="5943600"/>
            <a:ext cx="1847850" cy="914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76600" y="3284538"/>
            <a:ext cx="431800" cy="7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zh-CN" altLang="en-US" sz="800"/>
          </a:p>
        </p:txBody>
      </p:sp>
      <p:pic>
        <p:nvPicPr>
          <p:cNvPr id="344068" name="Picture 4" descr="院校导航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484313"/>
            <a:ext cx="8696325" cy="5373687"/>
          </a:xfrm>
          <a:prstGeom prst="rect">
            <a:avLst/>
          </a:prstGeom>
          <a:noFill/>
        </p:spPr>
      </p:pic>
      <p:sp>
        <p:nvSpPr>
          <p:cNvPr id="344069" name="Text Box 5"/>
          <p:cNvSpPr txBox="1">
            <a:spLocks noChangeArrowheads="1"/>
          </p:cNvSpPr>
          <p:nvPr/>
        </p:nvSpPr>
        <p:spPr bwMode="auto">
          <a:xfrm>
            <a:off x="539750" y="908050"/>
            <a:ext cx="64579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院校导航页面中每个院校均有院校简介：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539750" y="908050"/>
            <a:ext cx="684053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每个院校主页内可按院系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部门进行课程列表：</a:t>
            </a:r>
          </a:p>
        </p:txBody>
      </p:sp>
      <p:pic>
        <p:nvPicPr>
          <p:cNvPr id="269322" name="Picture 10" descr="院校导航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8675687" cy="544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1066800"/>
            <a:ext cx="73914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B.</a:t>
            </a:r>
            <a:r>
              <a:rPr lang="zh-CN" altLang="en-US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学科导航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05000"/>
            <a:ext cx="7772400" cy="3657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MeTeL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按照中国1998年制订、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2006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年修订的学科专业分类标准，即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12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个门类、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89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个一级学科、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386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个二级学科的形式，可以直接查看该库收集的100多个一级或二级学科的教学资源。</a:t>
            </a:r>
          </a:p>
          <a:p>
            <a:endParaRPr lang="zh-CN" altLang="en-US" sz="2800"/>
          </a:p>
          <a:p>
            <a:pPr>
              <a:buFont typeface="Wingdings" pitchFamily="2" charset="2"/>
              <a:buNone/>
            </a:pPr>
            <a:r>
              <a:rPr lang="zh-CN" altLang="en-US"/>
              <a:t>  </a:t>
            </a:r>
            <a:r>
              <a:rPr lang="zh-CN" altLang="en-US" sz="2400">
                <a:solidFill>
                  <a:srgbClr val="990033"/>
                </a:solidFill>
              </a:rPr>
              <a:t>学科导航页面如下：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71" name="Picture 7" descr="学科导航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8820150" cy="5516562"/>
          </a:xfrm>
          <a:prstGeom prst="rect">
            <a:avLst/>
          </a:prstGeom>
          <a:noFill/>
        </p:spPr>
      </p:pic>
      <p:sp>
        <p:nvSpPr>
          <p:cNvPr id="267272" name="Text Box 8"/>
          <p:cNvSpPr txBox="1">
            <a:spLocks noChangeArrowheads="1"/>
          </p:cNvSpPr>
          <p:nvPr/>
        </p:nvSpPr>
        <p:spPr bwMode="auto">
          <a:xfrm>
            <a:off x="323850" y="908050"/>
            <a:ext cx="86407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学科导航按中国学科标准顺序列表，点击学科名，直接链接到相应课程：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5" name="Picture 7" descr="数量经济学课程列表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341438"/>
            <a:ext cx="8858250" cy="5516562"/>
          </a:xfrm>
          <a:prstGeom prst="rect">
            <a:avLst/>
          </a:prstGeom>
          <a:noFill/>
        </p:spPr>
      </p:pic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323850" y="908050"/>
            <a:ext cx="85693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点击经济学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应用经济学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-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数量经济学，显示相应的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196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门课程列表如下：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28800"/>
            <a:ext cx="7772400" cy="38322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1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MeTeL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收录一线的授课教师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6000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余名，其中部分教师获得过各种大奖，如 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Edmund M. Clarke, Ronald L. Rivest, Martin Chalfie, Daniel L. Mc Fadden, George A. Akerlof, Edward C. Prescott, Roger B. Myerson, Terence Tao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等，部分教师附有图片。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CN" altLang="en-US" sz="2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CN" altLang="en-US" sz="2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见下页图示：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CN" altLang="en-US" sz="18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685800" y="1066800"/>
            <a:ext cx="502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1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、教师导航</a:t>
            </a:r>
            <a:r>
              <a:rPr lang="zh-CN" altLang="en-US" sz="2000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7" name="Picture 7" descr="教师导航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8675687" cy="5516562"/>
          </a:xfrm>
          <a:prstGeom prst="rect">
            <a:avLst/>
          </a:prstGeom>
          <a:noFill/>
        </p:spPr>
      </p:pic>
      <p:sp>
        <p:nvSpPr>
          <p:cNvPr id="271368" name="Text Box 8"/>
          <p:cNvSpPr txBox="1">
            <a:spLocks noChangeArrowheads="1"/>
          </p:cNvSpPr>
          <p:nvPr/>
        </p:nvSpPr>
        <p:spPr bwMode="auto">
          <a:xfrm>
            <a:off x="468313" y="908050"/>
            <a:ext cx="8351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教师导航按教师名称的首字母排序列表，点击教师名可查看其教学资源：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56100" y="3500438"/>
            <a:ext cx="2303463" cy="10810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6181" name="Picture 5" descr="教师Carl页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8748712" cy="5516562"/>
          </a:xfrm>
          <a:prstGeom prst="rect">
            <a:avLst/>
          </a:prstGeom>
          <a:noFill/>
        </p:spPr>
      </p:pic>
      <p:sp>
        <p:nvSpPr>
          <p:cNvPr id="306182" name="Text Box 6"/>
          <p:cNvSpPr txBox="1">
            <a:spLocks noChangeArrowheads="1"/>
          </p:cNvSpPr>
          <p:nvPr/>
        </p:nvSpPr>
        <p:spPr bwMode="auto">
          <a:xfrm>
            <a:off x="950913" y="555625"/>
            <a:ext cx="628491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6183" name="Text Box 7"/>
          <p:cNvSpPr txBox="1">
            <a:spLocks noChangeArrowheads="1"/>
          </p:cNvSpPr>
          <p:nvPr/>
        </p:nvSpPr>
        <p:spPr bwMode="auto">
          <a:xfrm>
            <a:off x="468313" y="908050"/>
            <a:ext cx="8351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点击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Carl C Wamser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可查看其教学资源，共计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1983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个如下：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66800"/>
            <a:ext cx="77724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zh-CN" altLang="en-US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、课程导航</a:t>
            </a:r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76400"/>
            <a:ext cx="8435975" cy="46323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MeTeL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收录具体课程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10000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余门，各校每门课程会有课程代码、课程介绍、课程须知、教学大纲、课程表、参考教材、课任教师等；课程分布从多到少依次是计算机科学、经济学、生物学、数学、化学、管理学、物理学、医学、心理学、地理学、农业、动力电气工程等。</a:t>
            </a:r>
          </a:p>
          <a:p>
            <a:pPr>
              <a:lnSpc>
                <a:spcPct val="80000"/>
              </a:lnSpc>
            </a:pPr>
            <a:endParaRPr lang="zh-CN" alt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zh-CN" altLang="en-US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相关课程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：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各门课程若有本校或外校相关课程，也会列于课程主页中，标明课程名称、编号、所在院系。</a:t>
            </a:r>
          </a:p>
          <a:p>
            <a:pPr>
              <a:lnSpc>
                <a:spcPct val="80000"/>
              </a:lnSpc>
            </a:pPr>
            <a:endParaRPr lang="zh-CN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</a:pPr>
            <a:r>
              <a:rPr lang="zh-CN" altLang="en-US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参考教材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：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各门课程若有指定或推荐的参考教材，其书名、版本、简介信息也会列于课程主页中，并配以教材评价，供选阅。</a:t>
            </a:r>
          </a:p>
          <a:p>
            <a:pPr>
              <a:lnSpc>
                <a:spcPct val="80000"/>
              </a:lnSpc>
            </a:pPr>
            <a:endParaRPr lang="zh-CN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zh-CN" altLang="en-US" sz="2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界面图示如下：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91" name="Picture 7" descr="课程导航页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8675687" cy="5516562"/>
          </a:xfrm>
          <a:prstGeom prst="rect">
            <a:avLst/>
          </a:prstGeom>
          <a:noFill/>
        </p:spPr>
      </p:pic>
      <p:sp>
        <p:nvSpPr>
          <p:cNvPr id="272392" name="Text Box 8"/>
          <p:cNvSpPr txBox="1">
            <a:spLocks noChangeArrowheads="1"/>
          </p:cNvSpPr>
          <p:nvPr/>
        </p:nvSpPr>
        <p:spPr bwMode="auto">
          <a:xfrm>
            <a:off x="468313" y="908050"/>
            <a:ext cx="8351837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课程导航按课程名称的首字母排序列表，点击课程名可查看该课程主页：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981075"/>
            <a:ext cx="8229600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目录</a:t>
            </a:r>
          </a:p>
        </p:txBody>
      </p:sp>
      <p:sp>
        <p:nvSpPr>
          <p:cNvPr id="337925" name="Rectangle 5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611188" y="1916113"/>
            <a:ext cx="4105275" cy="40322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一、</a:t>
            </a:r>
            <a:r>
              <a:rPr lang="en-US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MeTeL</a:t>
            </a: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简介</a:t>
            </a:r>
          </a:p>
          <a:p>
            <a:pPr>
              <a:buFont typeface="Wingdings" pitchFamily="2" charset="2"/>
              <a:buNone/>
            </a:pP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二、</a:t>
            </a:r>
            <a:r>
              <a:rPr lang="en-US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MeTeL</a:t>
            </a: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平台使用指南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A</a:t>
            </a: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院校导航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</a:t>
            </a: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、学科导航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、教师导航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</a:t>
            </a: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、课程导航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、课节资源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、课程、教学资源搜索</a:t>
            </a:r>
          </a:p>
          <a:p>
            <a:pPr>
              <a:buFont typeface="Wingdings" pitchFamily="2" charset="2"/>
              <a:buNone/>
            </a:pPr>
            <a:endParaRPr lang="zh-CN" altLang="en-US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7926" name="Rectangle 6"/>
          <p:cNvSpPr>
            <a:spLocks noGrp="1" noChangeArrowheads="1"/>
          </p:cNvSpPr>
          <p:nvPr>
            <p:ph type="body" sz="half" idx="2"/>
          </p:nvPr>
        </p:nvSpPr>
        <p:spPr bwMode="auto">
          <a:xfrm>
            <a:off x="4643438" y="1989138"/>
            <a:ext cx="4244975" cy="3816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F1</a:t>
            </a:r>
            <a:r>
              <a:rPr lang="zh-CN" altLang="en-US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、快速搜索：</a:t>
            </a:r>
            <a:endParaRPr lang="zh-CN" altLang="en-US" sz="2400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F2</a:t>
            </a:r>
            <a:r>
              <a:rPr lang="zh-CN" altLang="en-US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、高级检索</a:t>
            </a:r>
            <a:endParaRPr lang="zh-CN" altLang="en-US" sz="2400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F2.1</a:t>
            </a:r>
            <a:r>
              <a:rPr lang="zh-CN" altLang="en-US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、课程高级检索</a:t>
            </a:r>
            <a:endParaRPr lang="zh-CN" altLang="en-US" sz="2400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F2.2</a:t>
            </a:r>
            <a:r>
              <a:rPr lang="zh-CN" altLang="en-US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、教学资源高级检索</a:t>
            </a:r>
            <a:endParaRPr lang="zh-CN" altLang="en-US" sz="2400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itchFamily="2" charset="-122"/>
              </a:rPr>
              <a:t>G</a:t>
            </a: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、</a:t>
            </a: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动漫素材</a:t>
            </a: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、教材中心</a:t>
            </a:r>
            <a:endParaRPr lang="en-US" altLang="zh-CN" sz="2400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、辅助增值功能</a:t>
            </a:r>
          </a:p>
          <a:p>
            <a:pPr>
              <a:buFont typeface="Wingdings" pitchFamily="2" charset="2"/>
              <a:buNone/>
            </a:pP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三</a:t>
            </a:r>
            <a:r>
              <a:rPr lang="zh-CN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</a:t>
            </a:r>
            <a:r>
              <a:rPr lang="en-US" altLang="zh-CN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MeTeL</a:t>
            </a: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读者服务</a:t>
            </a:r>
            <a:endParaRPr lang="zh-CN" altLang="en-US" sz="2400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  <a:p>
            <a:pPr>
              <a:buFont typeface="Wingdings" pitchFamily="2" charset="2"/>
              <a:buNone/>
            </a:pPr>
            <a:endParaRPr lang="zh-CN" altLang="en-US" sz="2400" b="1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5" name="Text Box 7"/>
          <p:cNvSpPr txBox="1">
            <a:spLocks noChangeArrowheads="1"/>
          </p:cNvSpPr>
          <p:nvPr/>
        </p:nvSpPr>
        <p:spPr bwMode="auto">
          <a:xfrm>
            <a:off x="395288" y="908050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00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课程主页，包含了该课程的所有要素信息如下</a:t>
            </a:r>
            <a:r>
              <a:rPr lang="en-US" altLang="zh-CN" sz="200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:</a:t>
            </a:r>
          </a:p>
        </p:txBody>
      </p:sp>
      <p:pic>
        <p:nvPicPr>
          <p:cNvPr id="273416" name="Picture 8" descr="课程导航GIS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41438"/>
            <a:ext cx="8820150" cy="551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16238" y="3357563"/>
            <a:ext cx="215900" cy="714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zh-CN" altLang="en-US" sz="800"/>
          </a:p>
        </p:txBody>
      </p:sp>
      <p:sp>
        <p:nvSpPr>
          <p:cNvPr id="325637" name="Text Box 5"/>
          <p:cNvSpPr txBox="1">
            <a:spLocks noChangeArrowheads="1"/>
          </p:cNvSpPr>
          <p:nvPr/>
        </p:nvSpPr>
        <p:spPr bwMode="auto">
          <a:xfrm>
            <a:off x="611188" y="908050"/>
            <a:ext cx="7777162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（承接上图）参考教材里有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MeTeL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独有的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PDF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格式教科书评价：</a:t>
            </a:r>
          </a:p>
        </p:txBody>
      </p:sp>
      <p:pic>
        <p:nvPicPr>
          <p:cNvPr id="325638" name="Picture 6" descr="课程导航GIS_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341438"/>
            <a:ext cx="8532812" cy="5516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90600"/>
            <a:ext cx="75438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zh-CN" altLang="en-US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 课节资源</a:t>
            </a:r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989888" cy="45608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每个教师的每次授课被定义为一个课节，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MeTeL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收录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余万课节，约合每门课程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个课节；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每个课节可能有以下几类资源，如讲义、课件、音频、视频、教学图片、教学案例、阅读材料、作业、习题、试卷、答案等；每个课节上平均会有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个课件。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部分课节为独立的专题研讨会（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Seminar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）、实验实习、外出考察、演讲讲座等；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个别课节会有相关的程序代码、工具软件、数据等资源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e.g. 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以爱荷华州立大学建筑与环境工程系开设的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《Highway Design》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为例，</a:t>
            </a:r>
            <a:r>
              <a:rPr lang="en-US" altLang="zh-C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Tom Stout</a:t>
            </a: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老师在授课过程中产生的课节资源内容如下：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9838" y="2852738"/>
            <a:ext cx="1223962" cy="7921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26660" name="Picture 4" descr="Hiway设计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341438"/>
            <a:ext cx="8675687" cy="5516562"/>
          </a:xfrm>
          <a:prstGeom prst="rect">
            <a:avLst/>
          </a:prstGeom>
          <a:noFill/>
        </p:spPr>
      </p:pic>
      <p:sp>
        <p:nvSpPr>
          <p:cNvPr id="326661" name="Text Box 5"/>
          <p:cNvSpPr txBox="1">
            <a:spLocks noChangeArrowheads="1"/>
          </p:cNvSpPr>
          <p:nvPr/>
        </p:nvSpPr>
        <p:spPr bwMode="auto">
          <a:xfrm>
            <a:off x="468313" y="908050"/>
            <a:ext cx="84248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00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课节资源就包含在课程主页的</a:t>
            </a:r>
            <a:r>
              <a:rPr lang="zh-CN" altLang="en-US" sz="200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宋体" pitchFamily="2" charset="-122"/>
              </a:rPr>
              <a:t>“</a:t>
            </a:r>
            <a:r>
              <a:rPr lang="zh-CN" altLang="en-US" sz="200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教学资源</a:t>
            </a:r>
            <a:r>
              <a:rPr lang="zh-CN" altLang="en-US" sz="200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ea typeface="宋体" pitchFamily="2" charset="-122"/>
              </a:rPr>
              <a:t>”</a:t>
            </a:r>
            <a:r>
              <a:rPr lang="zh-CN" altLang="en-US" sz="200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之内，如课件、讲义、音视频等</a:t>
            </a:r>
            <a:r>
              <a:rPr lang="en-US" altLang="zh-CN" sz="2000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19475" y="2492375"/>
            <a:ext cx="1152525" cy="8651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27684" name="Picture 4" descr="Hiway设计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8532812" cy="5373687"/>
          </a:xfrm>
          <a:prstGeom prst="rect">
            <a:avLst/>
          </a:prstGeom>
          <a:noFill/>
        </p:spPr>
      </p:pic>
      <p:sp>
        <p:nvSpPr>
          <p:cNvPr id="327685" name="Text Box 5"/>
          <p:cNvSpPr txBox="1">
            <a:spLocks noChangeArrowheads="1"/>
          </p:cNvSpPr>
          <p:nvPr/>
        </p:nvSpPr>
        <p:spPr bwMode="auto">
          <a:xfrm>
            <a:off x="684213" y="908050"/>
            <a:ext cx="57181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Highway Design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课程有教学课件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63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个：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3938" y="3284538"/>
            <a:ext cx="1008062" cy="360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zh-CN" altLang="en-US" sz="2000"/>
          </a:p>
        </p:txBody>
      </p:sp>
      <p:pic>
        <p:nvPicPr>
          <p:cNvPr id="328708" name="Picture 4" descr="Hiway设计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8532812" cy="5300662"/>
          </a:xfrm>
          <a:prstGeom prst="rect">
            <a:avLst/>
          </a:prstGeom>
          <a:noFill/>
        </p:spPr>
      </p:pic>
      <p:sp>
        <p:nvSpPr>
          <p:cNvPr id="328709" name="Text Box 5"/>
          <p:cNvSpPr txBox="1">
            <a:spLocks noChangeArrowheads="1"/>
          </p:cNvSpPr>
          <p:nvPr/>
        </p:nvSpPr>
        <p:spPr bwMode="auto">
          <a:xfrm>
            <a:off x="611188" y="981075"/>
            <a:ext cx="240982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教学视频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67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个：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84438" y="3141663"/>
            <a:ext cx="1150937" cy="7191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29732" name="Picture 4" descr="Hiway设计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57338"/>
            <a:ext cx="8382000" cy="5300662"/>
          </a:xfrm>
          <a:prstGeom prst="rect">
            <a:avLst/>
          </a:prstGeom>
          <a:noFill/>
        </p:spPr>
      </p:pic>
      <p:sp>
        <p:nvSpPr>
          <p:cNvPr id="329733" name="Text Box 5"/>
          <p:cNvSpPr txBox="1">
            <a:spLocks noChangeArrowheads="1"/>
          </p:cNvSpPr>
          <p:nvPr/>
        </p:nvSpPr>
        <p:spPr bwMode="auto">
          <a:xfrm>
            <a:off x="755650" y="1052513"/>
            <a:ext cx="30226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实验实践内容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58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项：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684213" y="908050"/>
            <a:ext cx="6192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实验实践内容中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’ 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attributes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’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是个图片工具：</a:t>
            </a:r>
          </a:p>
        </p:txBody>
      </p:sp>
      <p:pic>
        <p:nvPicPr>
          <p:cNvPr id="304133" name="Picture 5" descr="Hiway设计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7902575" cy="4897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37401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MeTeL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收录的教学资源现已入库共计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万余个，无论是课程名称，还是教学资源内容，如讲义、课件、作业、习题答案，均可以直接搜索获得。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CN" altLang="en-US" sz="24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zh-CN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F1</a:t>
            </a:r>
            <a:r>
              <a:rPr lang="zh-CN" altLang="en-US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、快速搜索：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首页中设快速搜索，有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“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课程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”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与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“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教学资源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”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两种单选项，配以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“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精确搜索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”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或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“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模糊搜索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”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的匹配方式。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CN" altLang="en-US" sz="24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zh-CN" altLang="en-US" sz="20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快速搜索界面如下</a:t>
            </a: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：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</a:t>
            </a:r>
            <a:endParaRPr lang="zh-CN" altLang="en-US" sz="28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7333" name="Text Box 5"/>
          <p:cNvSpPr txBox="1">
            <a:spLocks noChangeArrowheads="1"/>
          </p:cNvSpPr>
          <p:nvPr/>
        </p:nvSpPr>
        <p:spPr bwMode="auto">
          <a:xfrm>
            <a:off x="685800" y="1143000"/>
            <a:ext cx="5791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F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、课程、教学资源搜索</a:t>
            </a:r>
            <a:endParaRPr lang="en-US" altLang="zh-CN" sz="2800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87675" y="2492375"/>
            <a:ext cx="1584325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zh-CN" altLang="en-US" sz="2800"/>
          </a:p>
        </p:txBody>
      </p:sp>
      <p:sp>
        <p:nvSpPr>
          <p:cNvPr id="309253" name="Text Box 5"/>
          <p:cNvSpPr txBox="1">
            <a:spLocks noChangeArrowheads="1"/>
          </p:cNvSpPr>
          <p:nvPr/>
        </p:nvSpPr>
        <p:spPr bwMode="auto">
          <a:xfrm>
            <a:off x="684213" y="908050"/>
            <a:ext cx="8066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课程（名称）搜索，支持输入中文，给予英文提示帮助：</a:t>
            </a:r>
          </a:p>
        </p:txBody>
      </p:sp>
      <p:pic>
        <p:nvPicPr>
          <p:cNvPr id="309254" name="Picture 6" descr="搜索课程输入中文帮助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62088"/>
            <a:ext cx="8532812" cy="5395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533400" y="990600"/>
            <a:ext cx="8147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 algn="l">
              <a:spcBef>
                <a:spcPct val="0"/>
              </a:spcBef>
            </a:pP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一、</a:t>
            </a: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</a:rPr>
              <a:t>MeTeL</a:t>
            </a: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简介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609600" y="1828800"/>
            <a:ext cx="7848600" cy="489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多媒体教学资源库（</a:t>
            </a:r>
            <a:r>
              <a:rPr lang="en-US" altLang="zh-CN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Multimedia eTeaching &amp; eLearning</a:t>
            </a:r>
            <a:r>
              <a:rPr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，简称</a:t>
            </a:r>
            <a:r>
              <a:rPr lang="en-US" altLang="zh-CN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MeTeL</a:t>
            </a:r>
            <a:r>
              <a:rPr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）是专为高校研究生、本科生、留学生自主学习（</a:t>
            </a:r>
            <a:r>
              <a:rPr lang="en-US" altLang="zh-CN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eLearning</a:t>
            </a:r>
            <a:r>
              <a:rPr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）提供的资源学习平台，同时为高校一线教师数字化备课授课（</a:t>
            </a:r>
            <a:r>
              <a:rPr lang="en-US" altLang="zh-CN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eTeaching</a:t>
            </a:r>
            <a:r>
              <a:rPr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）提供参考资料。</a:t>
            </a:r>
          </a:p>
          <a:p>
            <a:pPr algn="l">
              <a:spcBef>
                <a:spcPct val="0"/>
              </a:spcBef>
            </a:pPr>
            <a:endParaRPr lang="zh-CN" altLang="en-US" sz="28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kumimoji="0"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资源类型：教学多媒体；数据库类型：全文数据库；语种：英语；课程：</a:t>
            </a:r>
            <a:r>
              <a:rPr kumimoji="0" lang="en-US" altLang="zh-CN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</a:t>
            </a:r>
            <a:r>
              <a:rPr kumimoji="0"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万余门；课节：</a:t>
            </a:r>
            <a:r>
              <a:rPr kumimoji="0" lang="en-US" altLang="zh-CN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10</a:t>
            </a:r>
            <a:r>
              <a:rPr kumimoji="0"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万余节；资源数量：</a:t>
            </a:r>
            <a:r>
              <a:rPr kumimoji="0" lang="en-US" altLang="zh-CN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600000+</a:t>
            </a:r>
            <a:r>
              <a:rPr kumimoji="0"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（其中课件</a:t>
            </a:r>
            <a:r>
              <a:rPr kumimoji="0" lang="en-US" altLang="zh-CN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13</a:t>
            </a:r>
            <a:r>
              <a:rPr kumimoji="0"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万个、视频</a:t>
            </a:r>
            <a:r>
              <a:rPr kumimoji="0" lang="en-US" altLang="zh-CN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</a:t>
            </a:r>
            <a:r>
              <a:rPr kumimoji="0"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万个、音频</a:t>
            </a:r>
            <a:r>
              <a:rPr kumimoji="0" lang="en-US" altLang="zh-CN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</a:t>
            </a:r>
            <a:r>
              <a:rPr kumimoji="0" lang="zh-CN" alt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万个）；年更新量：</a:t>
            </a:r>
            <a:r>
              <a:rPr kumimoji="0" lang="en-US" altLang="zh-CN" sz="24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10000+</a:t>
            </a:r>
          </a:p>
          <a:p>
            <a:pPr algn="l">
              <a:spcBef>
                <a:spcPct val="0"/>
              </a:spcBef>
            </a:pPr>
            <a:endParaRPr lang="en-US" altLang="zh-CN" sz="24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  <a:p>
            <a:pPr algn="l">
              <a:spcBef>
                <a:spcPct val="0"/>
              </a:spcBef>
            </a:pPr>
            <a:endParaRPr lang="zh-CN" altLang="en-US" sz="3200">
              <a:effectLst>
                <a:outerShdw blurRad="38100" dist="38100" dir="2700000" algn="tl">
                  <a:srgbClr val="C0C0C0"/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7175" y="2636838"/>
            <a:ext cx="2809875" cy="863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5159" name="Picture 7" descr="搜索课程输入environmen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700213"/>
            <a:ext cx="8388350" cy="5157787"/>
          </a:xfrm>
          <a:prstGeom prst="rect">
            <a:avLst/>
          </a:prstGeom>
          <a:noFill/>
        </p:spPr>
      </p:pic>
      <p:sp>
        <p:nvSpPr>
          <p:cNvPr id="305160" name="Text Box 8"/>
          <p:cNvSpPr txBox="1">
            <a:spLocks noChangeArrowheads="1"/>
          </p:cNvSpPr>
          <p:nvPr/>
        </p:nvSpPr>
        <p:spPr bwMode="auto">
          <a:xfrm>
            <a:off x="755650" y="1052513"/>
            <a:ext cx="73453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选定英文检索词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’environment’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设定模糊搜索方式：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51275" y="3284538"/>
            <a:ext cx="649288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30756" name="Picture 4" descr="搜索课程结果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84313"/>
            <a:ext cx="8532812" cy="5373687"/>
          </a:xfrm>
          <a:prstGeom prst="rect">
            <a:avLst/>
          </a:prstGeom>
          <a:noFill/>
        </p:spPr>
      </p:pic>
      <p:sp>
        <p:nvSpPr>
          <p:cNvPr id="330757" name="Text Box 5"/>
          <p:cNvSpPr txBox="1">
            <a:spLocks noChangeArrowheads="1"/>
          </p:cNvSpPr>
          <p:nvPr/>
        </p:nvSpPr>
        <p:spPr bwMode="auto">
          <a:xfrm>
            <a:off x="879475" y="698500"/>
            <a:ext cx="5708650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0758" name="Text Box 6"/>
          <p:cNvSpPr txBox="1">
            <a:spLocks noChangeArrowheads="1"/>
          </p:cNvSpPr>
          <p:nvPr/>
        </p:nvSpPr>
        <p:spPr bwMode="auto">
          <a:xfrm>
            <a:off x="684213" y="908050"/>
            <a:ext cx="43100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搜索出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6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门相关课程：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8" name="Text Box 8"/>
          <p:cNvSpPr txBox="1">
            <a:spLocks noChangeArrowheads="1"/>
          </p:cNvSpPr>
          <p:nvPr/>
        </p:nvSpPr>
        <p:spPr bwMode="auto">
          <a:xfrm>
            <a:off x="611188" y="908050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教学资源标题含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宋体" pitchFamily="2" charset="-122"/>
              </a:rPr>
              <a:t>’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global climate change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Tahoma"/>
                <a:ea typeface="宋体" pitchFamily="2" charset="-122"/>
              </a:rPr>
              <a:t>’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的精确搜索：</a:t>
            </a:r>
          </a:p>
        </p:txBody>
      </p:sp>
      <p:pic>
        <p:nvPicPr>
          <p:cNvPr id="276490" name="Picture 10" descr="搜索资源输入页面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8532812" cy="544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8038" y="2852738"/>
            <a:ext cx="129540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08229" name="Picture 5" descr="搜索资源结果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25588"/>
            <a:ext cx="8604250" cy="5332412"/>
          </a:xfrm>
          <a:prstGeom prst="rect">
            <a:avLst/>
          </a:prstGeom>
          <a:noFill/>
        </p:spPr>
      </p:pic>
      <p:sp>
        <p:nvSpPr>
          <p:cNvPr id="308230" name="Text Box 6"/>
          <p:cNvSpPr txBox="1">
            <a:spLocks noChangeArrowheads="1"/>
          </p:cNvSpPr>
          <p:nvPr/>
        </p:nvSpPr>
        <p:spPr bwMode="auto">
          <a:xfrm>
            <a:off x="539750" y="908050"/>
            <a:ext cx="78406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共搜出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39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个资源，被多名教师在不同的课程里讲授过：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981075"/>
            <a:ext cx="8362950" cy="48958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F2</a:t>
            </a:r>
            <a:r>
              <a:rPr lang="zh-CN" altLang="en-US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、高级检索：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导航条上设有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“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高级检索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”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链接；进入高级检索页面，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“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课程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”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与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“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教学资源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”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两种检索页面可切换；</a:t>
            </a:r>
            <a:b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CN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F2.1</a:t>
            </a:r>
            <a:r>
              <a:rPr lang="zh-CN" altLang="en-US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、课程高级检索：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对课程名称、学科、院校、院系、年份、责任者等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个检索项可施行单项或组合检索，各条件之间默认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‘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’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逻辑关系，并及时预告检出数量。输入时，系统会自动给予及时提示帮助。</a:t>
            </a:r>
            <a:b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zh-CN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F2.2</a:t>
            </a:r>
            <a:r>
              <a:rPr lang="zh-CN" altLang="en-US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、教学资源高级检索：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可对资源标题、资源类型、文件格式等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个检索项施行单项或组合检索，与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F2.1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功能一致。</a:t>
            </a:r>
            <a:b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CN" altLang="en-US" sz="2400" b="1">
                <a:solidFill>
                  <a:srgbClr val="9933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详见下面示例：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3938" y="3933825"/>
            <a:ext cx="503237" cy="142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zh-CN" altLang="en-US" sz="800"/>
          </a:p>
        </p:txBody>
      </p:sp>
      <p:pic>
        <p:nvPicPr>
          <p:cNvPr id="334852" name="Picture 4" descr="高级检索-课程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84313"/>
            <a:ext cx="8459787" cy="5373687"/>
          </a:xfrm>
          <a:prstGeom prst="rect">
            <a:avLst/>
          </a:prstGeom>
          <a:noFill/>
        </p:spPr>
      </p:pic>
      <p:sp>
        <p:nvSpPr>
          <p:cNvPr id="334853" name="Text Box 5"/>
          <p:cNvSpPr txBox="1">
            <a:spLocks noChangeArrowheads="1"/>
          </p:cNvSpPr>
          <p:nvPr/>
        </p:nvSpPr>
        <p:spPr bwMode="auto">
          <a:xfrm>
            <a:off x="914400" y="1258888"/>
            <a:ext cx="264953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4854" name="Text Box 6"/>
          <p:cNvSpPr txBox="1">
            <a:spLocks noChangeArrowheads="1"/>
          </p:cNvSpPr>
          <p:nvPr/>
        </p:nvSpPr>
        <p:spPr bwMode="auto">
          <a:xfrm>
            <a:off x="755650" y="908050"/>
            <a:ext cx="60483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课程高级检索界面：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5876" name="Picture 4" descr="高级检索-资源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060575"/>
            <a:ext cx="8820150" cy="4797425"/>
          </a:xfrm>
          <a:prstGeom prst="rect">
            <a:avLst/>
          </a:prstGeom>
          <a:noFill/>
        </p:spPr>
      </p:pic>
      <p:sp>
        <p:nvSpPr>
          <p:cNvPr id="335877" name="Text Box 5"/>
          <p:cNvSpPr txBox="1">
            <a:spLocks noChangeArrowheads="1"/>
          </p:cNvSpPr>
          <p:nvPr/>
        </p:nvSpPr>
        <p:spPr bwMode="auto">
          <a:xfrm>
            <a:off x="323850" y="836613"/>
            <a:ext cx="8424863" cy="1219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教学资源高级检索界面。</a:t>
            </a:r>
          </a:p>
          <a:p>
            <a:pPr algn="l"/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检索示例：哈佛大学、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2010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年、教学课件类、资源标题含‘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program’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的教学资源，</a:t>
            </a:r>
            <a:r>
              <a:rPr lang="en-US" altLang="zh-CN" sz="20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20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条件组合检索如下：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900" name="Picture 4" descr="高级检索-资源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8748712" cy="5373687"/>
          </a:xfrm>
          <a:prstGeom prst="rect">
            <a:avLst/>
          </a:prstGeom>
          <a:noFill/>
        </p:spPr>
      </p:pic>
      <p:sp>
        <p:nvSpPr>
          <p:cNvPr id="336901" name="Text Box 5"/>
          <p:cNvSpPr txBox="1">
            <a:spLocks noChangeArrowheads="1"/>
          </p:cNvSpPr>
          <p:nvPr/>
        </p:nvSpPr>
        <p:spPr bwMode="auto">
          <a:xfrm>
            <a:off x="395288" y="908050"/>
            <a:ext cx="84248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检出符合组合条件的教学资源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1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条，如下图所示：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90600"/>
            <a:ext cx="75438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</a:t>
            </a:r>
            <a:r>
              <a:rPr lang="zh-CN" altLang="en-US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、动漫素材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76400"/>
            <a:ext cx="7772400" cy="4344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为支持国内高校蓬勃发展的动漫专业，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MeTeL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收集各种动漫素材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5000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多个，归类于艺术学之下--动漫类，便于师生们参考。</a:t>
            </a:r>
          </a:p>
          <a:p>
            <a:pPr>
              <a:buFont typeface="Wingdings" pitchFamily="2" charset="2"/>
              <a:buNone/>
            </a:pP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另外，在计算机科学与技术学科里也有大量的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’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computer animation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’—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计算机动画教授课程。</a:t>
            </a:r>
          </a:p>
          <a:p>
            <a:pPr>
              <a:buFont typeface="Wingdings" pitchFamily="2" charset="2"/>
              <a:buNone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  <a:p>
            <a:pPr>
              <a:buFont typeface="Wingdings" pitchFamily="2" charset="2"/>
              <a:buNone/>
            </a:pP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见下页图示：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7175" y="2997200"/>
            <a:ext cx="1800225" cy="7921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457200" y="838200"/>
            <a:ext cx="5459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动漫素材主要集中在“动漫课程”名下：</a:t>
            </a:r>
          </a:p>
        </p:txBody>
      </p:sp>
      <p:pic>
        <p:nvPicPr>
          <p:cNvPr id="311302" name="Picture 6" descr="动漫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12875"/>
            <a:ext cx="8675687" cy="5445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1125538"/>
            <a:ext cx="8424863" cy="5041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该资源库主要收录了国外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300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余所著名高校自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2000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年以来的先进课程、讲座资源，语种为英文。</a:t>
            </a:r>
            <a:b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</a:b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每门课程包括课程名称、课程介绍、课程须知、课程表、参考教材、教材评价、课任教师等。</a:t>
            </a:r>
            <a:b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</a:b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每个课节可能有以下几类资源，如讲义、课件、音频、视频、教学图片、教学案例、阅读材料、作业、习题、试卷、答案等；部分课节为独立的专题研讨会（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Seminar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）、实验实习、外出考察、演讲讲座等；个别课节会有相关的程序代码、工具软件、数据等资源。</a:t>
            </a:r>
            <a:endParaRPr lang="en-US" altLang="zh-CN" sz="2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</a:endParaRPr>
          </a:p>
        </p:txBody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95963" y="6784975"/>
            <a:ext cx="1871662" cy="73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zh-CN" altLang="en-US" sz="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79838" y="3068638"/>
            <a:ext cx="647700" cy="5048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zh-CN" altLang="en-US" sz="2800"/>
          </a:p>
        </p:txBody>
      </p:sp>
      <p:pic>
        <p:nvPicPr>
          <p:cNvPr id="312325" name="Picture 5" descr="动漫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5" y="1557338"/>
            <a:ext cx="8753475" cy="5300662"/>
          </a:xfrm>
          <a:prstGeom prst="rect">
            <a:avLst/>
          </a:prstGeom>
          <a:noFill/>
        </p:spPr>
      </p:pic>
      <p:sp>
        <p:nvSpPr>
          <p:cNvPr id="312326" name="Text Box 6"/>
          <p:cNvSpPr txBox="1">
            <a:spLocks noChangeArrowheads="1"/>
          </p:cNvSpPr>
          <p:nvPr/>
        </p:nvSpPr>
        <p:spPr bwMode="auto">
          <a:xfrm>
            <a:off x="468313" y="981075"/>
            <a:ext cx="74358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动漫资源有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10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来种，其中“动漫短片”就有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195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部：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68538" y="3357563"/>
            <a:ext cx="1079500" cy="431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zh-CN" altLang="en-US" sz="2400"/>
          </a:p>
        </p:txBody>
      </p:sp>
      <p:pic>
        <p:nvPicPr>
          <p:cNvPr id="331780" name="Picture 4" descr="动漫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8604250" cy="5300662"/>
          </a:xfrm>
          <a:prstGeom prst="rect">
            <a:avLst/>
          </a:prstGeom>
          <a:noFill/>
        </p:spPr>
      </p:pic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663575" y="771525"/>
            <a:ext cx="4700588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539750" y="981075"/>
            <a:ext cx="842486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另外，计算机系开设的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/>
                <a:ea typeface="宋体" pitchFamily="2" charset="-122"/>
              </a:rPr>
              <a:t>’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</a:rPr>
              <a:t>Computer Animation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/>
                <a:ea typeface="宋体" pitchFamily="2" charset="-122"/>
              </a:rPr>
              <a:t>’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课程如下：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052513"/>
            <a:ext cx="8229600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3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H</a:t>
            </a:r>
            <a:r>
              <a:rPr lang="zh-CN" altLang="en-US" sz="32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、教材中心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844675"/>
            <a:ext cx="8229600" cy="40655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1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、将所有课程里老师“指定”或“推荐”的教材进行列表，共约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14000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本；每本教材都有详细的图书产品信息及教科书评价；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2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、每本教材都有其关联的课程链接，当关联的课程在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2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门以上时，会首先弹出课程列表框；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3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、教材中心支持基于教材的各种搜索功能，如某时间段、某专业、某院校、某出版社、某作者、书名含有某关键词的教科书查询。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CN" altLang="en-US" sz="28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见下页图示：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7175" y="2636838"/>
            <a:ext cx="576263" cy="647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340996" name="Picture 4" descr="教材中心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557338"/>
            <a:ext cx="8391525" cy="5300662"/>
          </a:xfrm>
          <a:prstGeom prst="rect">
            <a:avLst/>
          </a:prstGeom>
          <a:noFill/>
        </p:spPr>
      </p:pic>
      <p:sp>
        <p:nvSpPr>
          <p:cNvPr id="340997" name="Text Box 5"/>
          <p:cNvSpPr txBox="1">
            <a:spLocks noChangeArrowheads="1"/>
          </p:cNvSpPr>
          <p:nvPr/>
        </p:nvSpPr>
        <p:spPr bwMode="auto">
          <a:xfrm>
            <a:off x="684213" y="981075"/>
            <a:ext cx="8281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教材中心首页，默认将全部教材按书名首字母顺序列表：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3575" y="2420938"/>
            <a:ext cx="504825" cy="2159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</a:pPr>
            <a:endParaRPr lang="zh-CN" altLang="en-US" sz="1000"/>
          </a:p>
        </p:txBody>
      </p:sp>
      <p:pic>
        <p:nvPicPr>
          <p:cNvPr id="342020" name="Picture 4" descr="教材中心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7675" y="1484313"/>
            <a:ext cx="8696325" cy="5373687"/>
          </a:xfrm>
          <a:prstGeom prst="rect">
            <a:avLst/>
          </a:prstGeom>
          <a:noFill/>
        </p:spPr>
      </p:pic>
      <p:sp>
        <p:nvSpPr>
          <p:cNvPr id="342021" name="Text Box 5"/>
          <p:cNvSpPr txBox="1">
            <a:spLocks noChangeArrowheads="1"/>
          </p:cNvSpPr>
          <p:nvPr/>
        </p:nvSpPr>
        <p:spPr bwMode="auto">
          <a:xfrm>
            <a:off x="684213" y="908050"/>
            <a:ext cx="50403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教材与具体课程的关联：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63938" y="3357563"/>
            <a:ext cx="647700" cy="50323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endParaRPr lang="zh-CN" altLang="en-US" sz="2800"/>
          </a:p>
        </p:txBody>
      </p:sp>
      <p:pic>
        <p:nvPicPr>
          <p:cNvPr id="343044" name="Picture 4" descr="教材中心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557338"/>
            <a:ext cx="8604250" cy="5300662"/>
          </a:xfrm>
          <a:prstGeom prst="rect">
            <a:avLst/>
          </a:prstGeom>
          <a:noFill/>
        </p:spPr>
      </p:pic>
      <p:sp>
        <p:nvSpPr>
          <p:cNvPr id="343045" name="Text Box 5"/>
          <p:cNvSpPr txBox="1">
            <a:spLocks noChangeArrowheads="1"/>
          </p:cNvSpPr>
          <p:nvPr/>
        </p:nvSpPr>
        <p:spPr bwMode="auto">
          <a:xfrm>
            <a:off x="611188" y="981075"/>
            <a:ext cx="501491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教材搜索示例：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990600"/>
            <a:ext cx="7696200" cy="68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</a:t>
            </a:r>
            <a:r>
              <a:rPr lang="zh-CN" altLang="en-US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、辅助增值功能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752600"/>
            <a:ext cx="7848600" cy="326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en-US" altLang="zh-CN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MeTeL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平台上提供了很多增值功能，帮助读者更方便地使用这些教学资源。如已经上线的国道词典、学术例句，即将上线的辅助备课功能等等。国道词典的词汇量达</a:t>
            </a:r>
            <a:r>
              <a:rPr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300</a:t>
            </a:r>
            <a:r>
              <a:rPr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多万。</a:t>
            </a:r>
          </a:p>
          <a:p>
            <a:pPr>
              <a:buFont typeface="Wingdings" pitchFamily="2" charset="2"/>
              <a:buNone/>
            </a:pPr>
            <a:endParaRPr lang="zh-CN" altLang="en-US" sz="2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Font typeface="Wingdings" pitchFamily="2" charset="2"/>
              <a:buNone/>
            </a:pPr>
            <a:r>
              <a:rPr lang="zh-CN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zh-CN" altLang="en-US" sz="24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见下页图示：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18" name="Picture 2" descr="各页面中的国道词典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557338"/>
            <a:ext cx="8675687" cy="5300662"/>
          </a:xfrm>
          <a:prstGeom prst="rect">
            <a:avLst/>
          </a:prstGeom>
          <a:noFill/>
        </p:spPr>
      </p:pic>
      <p:sp>
        <p:nvSpPr>
          <p:cNvPr id="316419" name="Text Box 3"/>
          <p:cNvSpPr txBox="1">
            <a:spLocks noChangeArrowheads="1"/>
          </p:cNvSpPr>
          <p:nvPr/>
        </p:nvSpPr>
        <p:spPr bwMode="auto">
          <a:xfrm>
            <a:off x="468313" y="981075"/>
            <a:ext cx="828040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在系统平台上，每个页面中均提供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《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国道词典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》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帮助阅读：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ChangeArrowheads="1"/>
          </p:cNvSpPr>
          <p:nvPr/>
        </p:nvSpPr>
        <p:spPr bwMode="auto">
          <a:xfrm>
            <a:off x="914400" y="2133600"/>
            <a:ext cx="7620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读者只有在学校的</a:t>
            </a:r>
            <a:r>
              <a:rPr lang="en-US" altLang="zh-CN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IP</a:t>
            </a:r>
            <a:r>
              <a:rPr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范围内才能成功登录，使用；</a:t>
            </a:r>
          </a:p>
          <a:p>
            <a:pPr algn="l">
              <a:spcBef>
                <a:spcPct val="0"/>
              </a:spcBef>
            </a:pPr>
            <a:r>
              <a:rPr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所有媒体文件均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支持下载收藏</a:t>
            </a:r>
            <a:r>
              <a:rPr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，下载后若要打开各种资源，</a:t>
            </a:r>
            <a:r>
              <a:rPr lang="zh-CN" altLang="en-US" sz="28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读者本地须安装相应的播放工具或环境</a:t>
            </a:r>
            <a:r>
              <a:rPr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。</a:t>
            </a:r>
          </a:p>
          <a:p>
            <a:pPr algn="l">
              <a:spcBef>
                <a:spcPct val="0"/>
              </a:spcBef>
            </a:pPr>
            <a:r>
              <a:rPr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读者遇到疑难问题请与本校图书馆参考咨询部、或信息技术部、或检索教研室的老师们联系；也可直接致函、致电与国道数据技术部联系。</a:t>
            </a:r>
          </a:p>
        </p:txBody>
      </p:sp>
      <p:sp>
        <p:nvSpPr>
          <p:cNvPr id="148483" name="Text Box 3"/>
          <p:cNvSpPr txBox="1">
            <a:spLocks noChangeArrowheads="1"/>
          </p:cNvSpPr>
          <p:nvPr/>
        </p:nvSpPr>
        <p:spPr bwMode="auto">
          <a:xfrm>
            <a:off x="838200" y="1174750"/>
            <a:ext cx="5715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三</a:t>
            </a:r>
            <a:r>
              <a:rPr lang="zh-CN" altLang="zh-CN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、</a:t>
            </a: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</a:rPr>
              <a:t>MeTeL</a:t>
            </a: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</a:rPr>
              <a:t>读者服务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1447800" y="1295400"/>
            <a:ext cx="6781800" cy="417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kumimoji="0" lang="zh-CN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方正舒体" pitchFamily="2" charset="-122"/>
              </a:rPr>
              <a:t>感谢你们多年来对国道数据的厚爱与支持！</a:t>
            </a:r>
            <a:endParaRPr kumimoji="0" lang="en-US" altLang="zh-CN" sz="36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方正舒体" pitchFamily="2" charset="-122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0"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                </a:t>
            </a:r>
          </a:p>
          <a:p>
            <a:pPr algn="l" eaLnBrk="0" hangingPunct="0">
              <a:spcBef>
                <a:spcPct val="0"/>
              </a:spcBef>
            </a:pPr>
            <a:r>
              <a:rPr kumimoji="0"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</a:t>
            </a:r>
            <a:endParaRPr kumimoji="0" lang="en-US" altLang="zh-CN" sz="28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0"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   技术支持：</a:t>
            </a:r>
            <a:r>
              <a:rPr kumimoji="0" lang="en-US" altLang="zh-CN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010-62556065,62555119</a:t>
            </a:r>
          </a:p>
          <a:p>
            <a:pPr algn="l" eaLnBrk="0" hangingPunct="0">
              <a:spcBef>
                <a:spcPct val="0"/>
              </a:spcBef>
            </a:pPr>
            <a:r>
              <a:rPr kumimoji="0" lang="en-US" altLang="zh-CN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   </a:t>
            </a:r>
            <a:r>
              <a:rPr kumimoji="0"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邮箱：</a:t>
            </a:r>
            <a:r>
              <a:rPr kumimoji="0" lang="en-US" altLang="zh-CN" sz="28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  <a:hlinkClick r:id="rId2"/>
              </a:rPr>
              <a:t>jcgd2005@163.com</a:t>
            </a:r>
            <a:endParaRPr kumimoji="0" lang="en-US" altLang="zh-CN" sz="280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0" lang="en-US" altLang="zh-CN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   QQ: 18964093</a:t>
            </a:r>
          </a:p>
          <a:p>
            <a:pPr algn="l" eaLnBrk="0" hangingPunct="0">
              <a:spcBef>
                <a:spcPct val="0"/>
              </a:spcBef>
            </a:pPr>
            <a:endParaRPr kumimoji="0" lang="zh-CN" altLang="en-US" sz="28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  <a:p>
            <a:pPr algn="l" eaLnBrk="0" hangingPunct="0">
              <a:spcBef>
                <a:spcPct val="0"/>
              </a:spcBef>
            </a:pPr>
            <a:r>
              <a:rPr kumimoji="0" lang="zh-CN" altLang="en-US" sz="28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宋体" pitchFamily="2" charset="-122"/>
              </a:rPr>
              <a:t>                                         </a:t>
            </a:r>
            <a:endParaRPr kumimoji="0" lang="zh-CN" altLang="en-US" sz="20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ea typeface="宋体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52513"/>
            <a:ext cx="8153400" cy="48148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</a:pPr>
            <a:r>
              <a:rPr kumimoji="0"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该教学资源内容涵盖计算机科学、经济学、生物学、数学、化学、管理学、物理学、医学、心理学、地理学、农业、动力电气工程等</a:t>
            </a:r>
            <a:r>
              <a:rPr kumimoji="0"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100</a:t>
            </a:r>
            <a:r>
              <a:rPr kumimoji="0"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多个一级或二级学科</a:t>
            </a:r>
            <a:r>
              <a:rPr kumimoji="0" lang="zh-CN" altLang="en-US"/>
              <a:t> </a:t>
            </a:r>
            <a:r>
              <a:rPr kumimoji="0"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，涉及课程</a:t>
            </a:r>
            <a:r>
              <a:rPr kumimoji="0"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kumimoji="0"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万余门，课节</a:t>
            </a:r>
            <a:r>
              <a:rPr kumimoji="0"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</a:t>
            </a:r>
            <a:r>
              <a:rPr kumimoji="0"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万余节，资源</a:t>
            </a:r>
            <a:r>
              <a:rPr kumimoji="0"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60</a:t>
            </a:r>
            <a:r>
              <a:rPr kumimoji="0"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万余条（其中课件</a:t>
            </a:r>
            <a:r>
              <a:rPr kumimoji="0"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13</a:t>
            </a:r>
            <a:r>
              <a:rPr kumimoji="0"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万个、视频</a:t>
            </a:r>
            <a:r>
              <a:rPr kumimoji="0"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kumimoji="0"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万个、音频</a:t>
            </a:r>
            <a:r>
              <a:rPr kumimoji="0"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  <a:r>
              <a:rPr kumimoji="0"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万个）。文件内容丰富，全面，数据格式多样，图文声像俱全，生动活泼，适合自主学习。另外，还为高校蓬勃发展的动漫专业专门提供了动漫素材</a:t>
            </a:r>
            <a:r>
              <a:rPr kumimoji="0" lang="en-US" altLang="zh-CN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5000</a:t>
            </a:r>
            <a:r>
              <a:rPr kumimoji="0" lang="zh-CN" altLang="en-US" sz="28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多个。该资源平台界面友好，导航、搜索兼备，易用性强，帮助功能融入了各个操作细节，课程展示直观，链接跳转方便。</a:t>
            </a:r>
          </a:p>
          <a:p>
            <a:pPr>
              <a:lnSpc>
                <a:spcPct val="90000"/>
              </a:lnSpc>
            </a:pPr>
            <a:endParaRPr kumimoji="0" lang="zh-CN" altLang="en-US" sz="2000" b="1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90000"/>
              </a:lnSpc>
            </a:pPr>
            <a:r>
              <a:rPr kumimoji="0" lang="en-US" altLang="zh-CN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MeTeL</a:t>
            </a:r>
            <a:r>
              <a:rPr kumimoji="0" lang="zh-CN" altLang="en-US" sz="180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登录界面、首页如下：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14400"/>
            <a:ext cx="6305550" cy="53498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zh-CN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MeTeL </a:t>
            </a:r>
            <a:r>
              <a:rPr lang="zh-CN" altLang="en-US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</a:rPr>
              <a:t>登录界面如下：</a:t>
            </a:r>
          </a:p>
        </p:txBody>
      </p:sp>
      <p:pic>
        <p:nvPicPr>
          <p:cNvPr id="289802" name="Picture 10" descr="登录页面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1412875"/>
            <a:ext cx="8296275" cy="504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5" name="Text Box 7"/>
          <p:cNvSpPr txBox="1">
            <a:spLocks noChangeArrowheads="1"/>
          </p:cNvSpPr>
          <p:nvPr/>
        </p:nvSpPr>
        <p:spPr bwMode="auto">
          <a:xfrm>
            <a:off x="468313" y="947738"/>
            <a:ext cx="3036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MeTeL</a:t>
            </a:r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首页</a:t>
            </a:r>
            <a:r>
              <a:rPr lang="en-US" altLang="zh-CN" sz="240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:</a:t>
            </a:r>
          </a:p>
        </p:txBody>
      </p:sp>
      <p:pic>
        <p:nvPicPr>
          <p:cNvPr id="283658" name="Picture 10" descr="首页1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8748712" cy="537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828800"/>
            <a:ext cx="7994650" cy="4495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</a:t>
            </a:r>
            <a:r>
              <a:rPr lang="en-US" altLang="zh-CN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A.</a:t>
            </a:r>
            <a:r>
              <a:rPr lang="zh-CN" altLang="en-US" sz="2800" b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itchFamily="2" charset="-122"/>
                <a:ea typeface="黑体" pitchFamily="2" charset="-122"/>
              </a:rPr>
              <a:t>院校导航</a:t>
            </a:r>
            <a:r>
              <a:rPr lang="zh-CN" altLang="en-US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zh-CN" altLang="en-US" sz="2400" b="1">
              <a:solidFill>
                <a:schemeClr val="fol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MeTeL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收录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300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余所国外著名高校的多媒体教学资源，通过点击院校名称，可以直接浏览资源；这些院校包括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University of Washington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Massachusetts Institute of Technology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University of California, Irvine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University of California, Berkeley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University of Kentucky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University of Maryland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University of Lethbridge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Texas A&amp;M University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Carnegie Mellon University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Iowa State University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University of Wisconsin-Madison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，</a:t>
            </a:r>
            <a:r>
              <a:rPr lang="en-US" altLang="zh-CN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Princeton University</a:t>
            </a:r>
            <a:r>
              <a:rPr lang="zh-CN" altLang="en-US" sz="24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等。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zh-CN" altLang="en-US" sz="2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endParaRPr lang="zh-CN" altLang="en-US" sz="20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685800" y="1066800"/>
            <a:ext cx="7162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lnSpc>
                <a:spcPct val="80000"/>
              </a:lnSpc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 </a:t>
            </a: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二、</a:t>
            </a:r>
            <a:r>
              <a:rPr lang="en-US" altLang="zh-CN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MeTeL</a:t>
            </a:r>
            <a:r>
              <a:rPr lang="zh-CN" altLang="en-US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平台使用指南</a:t>
            </a:r>
            <a:endParaRPr lang="zh-CN" alt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8" name="Picture 8" descr="院校导航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84313"/>
            <a:ext cx="8748712" cy="5373687"/>
          </a:xfrm>
          <a:prstGeom prst="rect">
            <a:avLst/>
          </a:prstGeom>
          <a:noFill/>
        </p:spPr>
      </p:pic>
      <p:sp>
        <p:nvSpPr>
          <p:cNvPr id="266249" name="Text Box 9"/>
          <p:cNvSpPr txBox="1">
            <a:spLocks noChangeArrowheads="1"/>
          </p:cNvSpPr>
          <p:nvPr/>
        </p:nvSpPr>
        <p:spPr bwMode="auto">
          <a:xfrm>
            <a:off x="468313" y="908050"/>
            <a:ext cx="8350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zh-CN" altLang="en-US" sz="2400"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</a:rPr>
              <a:t>院校导航页面内校名为中英文对照，并附有读者点击次数：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4000" b="1" i="0" u="none" strike="noStrike" cap="none" normalizeH="0" baseline="0" smtClean="0">
            <a:ln>
              <a:noFill/>
            </a:ln>
            <a:solidFill>
              <a:srgbClr val="9900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黑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1" lang="en-US" sz="4000" b="1" i="0" u="none" strike="noStrike" cap="none" normalizeH="0" baseline="0" smtClean="0">
            <a:ln>
              <a:noFill/>
            </a:ln>
            <a:solidFill>
              <a:srgbClr val="990033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黑体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Designs\Blends.pot</Template>
  <TotalTime>11411</TotalTime>
  <Words>1711</Words>
  <Application>Microsoft PowerPoint</Application>
  <PresentationFormat>全屏显示(4:3)</PresentationFormat>
  <Paragraphs>132</Paragraphs>
  <Slides>49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49</vt:i4>
      </vt:variant>
    </vt:vector>
  </HeadingPairs>
  <TitlesOfParts>
    <vt:vector size="57" baseType="lpstr">
      <vt:lpstr>Arial</vt:lpstr>
      <vt:lpstr>宋体</vt:lpstr>
      <vt:lpstr>Times New Roman</vt:lpstr>
      <vt:lpstr>Tahoma</vt:lpstr>
      <vt:lpstr>Wingdings</vt:lpstr>
      <vt:lpstr>黑体</vt:lpstr>
      <vt:lpstr>方正舒体</vt:lpstr>
      <vt:lpstr>Blends</vt:lpstr>
      <vt:lpstr>幻灯片 1</vt:lpstr>
      <vt:lpstr>目录</vt:lpstr>
      <vt:lpstr>幻灯片 3</vt:lpstr>
      <vt:lpstr>该资源库主要收录了国外300余所著名高校自2000年以来的先进课程、讲座资源，语种为英文。 每门课程包括课程名称、课程介绍、课程须知、课程表、参考教材、教材评价、课任教师等。 每个课节可能有以下几类资源，如讲义、课件、音频、视频、教学图片、教学案例、阅读材料、作业、习题、试卷、答案等；部分课节为独立的专题研讨会（Seminar）、实验实习、外出考察、演讲讲座等；个别课节会有相关的程序代码、工具软件、数据等资源。</vt:lpstr>
      <vt:lpstr>幻灯片 5</vt:lpstr>
      <vt:lpstr>MeTeL 登录界面如下：</vt:lpstr>
      <vt:lpstr>幻灯片 7</vt:lpstr>
      <vt:lpstr>幻灯片 8</vt:lpstr>
      <vt:lpstr>幻灯片 9</vt:lpstr>
      <vt:lpstr>幻灯片 10</vt:lpstr>
      <vt:lpstr>幻灯片 11</vt:lpstr>
      <vt:lpstr>B.学科导航</vt:lpstr>
      <vt:lpstr>幻灯片 13</vt:lpstr>
      <vt:lpstr>幻灯片 14</vt:lpstr>
      <vt:lpstr>幻灯片 15</vt:lpstr>
      <vt:lpstr>幻灯片 16</vt:lpstr>
      <vt:lpstr>幻灯片 17</vt:lpstr>
      <vt:lpstr>D、课程导航</vt:lpstr>
      <vt:lpstr>幻灯片 19</vt:lpstr>
      <vt:lpstr>幻灯片 20</vt:lpstr>
      <vt:lpstr>幻灯片 21</vt:lpstr>
      <vt:lpstr>E、 课节资源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F2、高级检索：  导航条上设有“高级检索”链接；进入高级检索页面，“课程”与“教学资源”两种检索页面可切换；  F2.1、课程高级检索：对课程名称、学科、院校、院系、年份、责任者等6个检索项可施行单项或组合检索，各条件之间默认‘AND’逻辑关系，并及时预告检出数量。输入时，系统会自动给予及时提示帮助。  F2.2、教学资源高级检索：可对资源标题、资源类型、文件格式等8个检索项施行单项或组合检索，与F2.1功能一致。  详见下面示例：</vt:lpstr>
      <vt:lpstr>幻灯片 35</vt:lpstr>
      <vt:lpstr>幻灯片 36</vt:lpstr>
      <vt:lpstr>幻灯片 37</vt:lpstr>
      <vt:lpstr>G、动漫素材</vt:lpstr>
      <vt:lpstr>幻灯片 39</vt:lpstr>
      <vt:lpstr>幻灯片 40</vt:lpstr>
      <vt:lpstr>幻灯片 41</vt:lpstr>
      <vt:lpstr>H、教材中心</vt:lpstr>
      <vt:lpstr>幻灯片 43</vt:lpstr>
      <vt:lpstr>幻灯片 44</vt:lpstr>
      <vt:lpstr>幻灯片 45</vt:lpstr>
      <vt:lpstr>J、辅助增值功能</vt:lpstr>
      <vt:lpstr>幻灯片 47</vt:lpstr>
      <vt:lpstr>幻灯片 48</vt:lpstr>
      <vt:lpstr>幻灯片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MrLIU</dc:creator>
  <cp:lastModifiedBy>pc</cp:lastModifiedBy>
  <cp:revision>438</cp:revision>
  <cp:lastPrinted>1601-01-01T00:00:00Z</cp:lastPrinted>
  <dcterms:created xsi:type="dcterms:W3CDTF">2006-09-07T03:19:46Z</dcterms:created>
  <dcterms:modified xsi:type="dcterms:W3CDTF">2011-03-22T09:29:23Z</dcterms:modified>
</cp:coreProperties>
</file>